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xmlns="">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ext uri="{19B8F6BF-5375-455C-9EA6-DF929625EA0E}">
        <p15:presenceInfo xmlns:p15="http://schemas.microsoft.com/office/powerpoint/2012/main" xmlns="" userId="S-1-5-21-329068152-1592454029-682003330-143278" providerId="AD"/>
      </p:ext>
    </p:extLst>
  </p:cmAuthor>
  <p:cmAuthor id="2" name="Erin Dwyer" initials="ED" lastIdx="2" clrIdx="2">
    <p:extLst>
      <p:ext uri="{19B8F6BF-5375-455C-9EA6-DF929625EA0E}">
        <p15:presenceInfo xmlns:p15="http://schemas.microsoft.com/office/powerpoint/2012/main" xmlns="" userId="Erin Dwyer" providerId="None"/>
      </p:ext>
    </p:extLst>
  </p:cmAuthor>
  <p:cmAuthor id="3" name="Redder, Christian" initials="RC" lastIdx="6" clrIdx="3">
    <p:extLst>
      <p:ext uri="{19B8F6BF-5375-455C-9EA6-DF929625EA0E}">
        <p15:presenceInfo xmlns:p15="http://schemas.microsoft.com/office/powerpoint/2012/main" xmlns="" userId="S::christian.redder@xerox.com::2b09b9ee-1c89-47ce-ba4e-50b1bcb10e5b" providerId="AD"/>
      </p:ext>
    </p:extLst>
  </p:cmAuthor>
  <p:cmAuthor id="4" name="Jessica Fox" initials="JF" lastIdx="1" clrIdx="4">
    <p:extLst>
      <p:ext uri="{19B8F6BF-5375-455C-9EA6-DF929625EA0E}">
        <p15:presenceInfo xmlns:p15="http://schemas.microsoft.com/office/powerpoint/2012/main" xmlns="" userId="S::Jessica.Fox@partnersandnapier.com::750ac91e-3a5c-44ec-b8fe-7476c0030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varScale="1">
        <p:scale>
          <a:sx n="146" d="100"/>
          <a:sy n="146" d="100"/>
        </p:scale>
        <p:origin x="-738" y="-96"/>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nl-NL"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nl-NL"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nl-NL"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en groep mensen die in een kamer staan&#10;&#10;Automatisch gegenereerde beschrijving">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xmlns=""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Een groep mensen die in een kamer staan&#10;&#10;Automatisch gegenereerde beschrijving">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xmlns=""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xmlns=""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600" kern="1200" dirty="0">
                <a:solidFill>
                  <a:schemeClr val="tx1"/>
                </a:solidFill>
                <a:latin typeface="+mn-lt"/>
              </a:rPr>
              <a:t>© 2020 Xerox Corporation. Alle rechten voorbehouden. Xerox® is een handelsmerk van Xerox Corporation in de Verenigde Staten en/of andere landen. BRXXXXX</a:t>
            </a:r>
            <a:endParaRPr lang="nl-NL"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5313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nl-NL" sz="600" kern="1200" dirty="0">
                <a:solidFill>
                  <a:schemeClr val="tx1"/>
                </a:solidFill>
                <a:latin typeface="+mn-lt"/>
              </a:rPr>
              <a:t>© 2020 Xerox Corporation. Alle rechten voorbehouden. Xerox® en Everyday zijn handelsmerken van Xerox Corporation in de Verenigde Staten en/of andere landen.</a:t>
            </a:r>
            <a:r>
              <a:rPr lang="nl-NL" dirty="0" smtClean="0"/>
              <a:t> </a:t>
            </a:r>
            <a:endParaRPr lang="nl-NL"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xmlns=""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xmlns=""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xmlns=""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19 May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Een foto met een persoon, binnen, man, voorkant&#10;&#10;Automatisch gegenereerde beschrijving">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xmlns=""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19 May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19 May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xmlns=""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emand die aan tafel voor een computer zit&#10;&#10;Automatisch gegenereerde beschrijving">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nl-NL" dirty="0" smtClean="0"/>
              <a:t>Xerox</a:t>
            </a:r>
            <a:r>
              <a:rPr lang="nl-NL" sz="1800" baseline="70000" dirty="0"/>
              <a:t>®</a:t>
            </a:r>
            <a:r>
              <a:rPr lang="nl-NL" dirty="0" smtClean="0"/>
              <a:t> Everyday</a:t>
            </a:r>
            <a:r>
              <a:rPr lang="nl-NL" sz="2400" baseline="30000" dirty="0"/>
              <a:t>™</a:t>
            </a:r>
            <a:r>
              <a:rPr lang="nl-NL" dirty="0" smtClean="0"/>
              <a:t> Toner</a:t>
            </a:r>
            <a:r>
              <a:rPr dirty="0"/>
              <a:t/>
            </a:r>
            <a:br>
              <a:rPr dirty="0"/>
            </a:br>
            <a:r>
              <a:rPr lang="nl-NL" sz="2000" dirty="0">
                <a:solidFill>
                  <a:schemeClr val="bg2"/>
                </a:solidFill>
              </a:rPr>
              <a:t>Besparingen. Betrouwbaarheid. Veiligheid. </a:t>
            </a:r>
            <a:endParaRPr lang="nl-NL"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nl-NL"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DA8EE69-6D1A-C341-9486-629AFE86A937}"/>
              </a:ext>
            </a:extLst>
          </p:cNvPr>
          <p:cNvSpPr>
            <a:spLocks noGrp="1"/>
          </p:cNvSpPr>
          <p:nvPr>
            <p:ph type="dt" sz="half" idx="11"/>
          </p:nvPr>
        </p:nvSpPr>
        <p:spPr/>
        <p:txBody>
          <a:bodyPr/>
          <a:lstStyle/>
          <a:p>
            <a:fld id="{891BB57F-AEE8-5843-9645-1EFFAF037752}" type="datetime3">
              <a:rPr lang="en-US"/>
              <a:t>15 June 2020</a:t>
            </a:fld>
            <a:endParaRPr lang="nl-NL" dirty="0"/>
          </a:p>
        </p:txBody>
      </p:sp>
      <p:sp>
        <p:nvSpPr>
          <p:cNvPr id="4" name="Text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0A6952C-818D-2E47-8075-3BC48759C5A2}"/>
              </a:ext>
            </a:extLst>
          </p:cNvPr>
          <p:cNvSpPr>
            <a:spLocks noGrp="1"/>
          </p:cNvSpPr>
          <p:nvPr>
            <p:ph type="body" sz="quarter" idx="19"/>
          </p:nvPr>
        </p:nvSpPr>
        <p:spPr>
          <a:xfrm>
            <a:off x="404340" y="350900"/>
            <a:ext cx="4167659" cy="2220850"/>
          </a:xfrm>
        </p:spPr>
        <p:txBody>
          <a:bodyPr lIns="301752" rIns="0" anchor="ctr"/>
          <a:lstStyle/>
          <a:p>
            <a:r>
              <a:rPr lang="nl-NL" sz="2600" dirty="0"/>
              <a:t>Zou u liever niet hoeven te kiezen tussen kwaliteit en kosten?</a:t>
            </a:r>
          </a:p>
        </p:txBody>
      </p:sp>
      <p:sp>
        <p:nvSpPr>
          <p:cNvPr id="5" name="Conten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nl-NL" dirty="0">
                <a:solidFill>
                  <a:schemeClr val="bg2"/>
                </a:solidFill>
              </a:rPr>
              <a:t>OEM-toners</a:t>
            </a:r>
          </a:p>
          <a:p>
            <a:pPr marL="302419" indent="-285750">
              <a:lnSpc>
                <a:spcPct val="150000"/>
              </a:lnSpc>
              <a:buClr>
                <a:schemeClr val="tx1"/>
              </a:buClr>
              <a:buFont typeface="Arial" panose="020B0604020202020204" pitchFamily="34" charset="0"/>
              <a:buChar char="•"/>
            </a:pPr>
            <a:r>
              <a:rPr lang="nl-NL" sz="1400" dirty="0"/>
              <a:t>Hoge prijs</a:t>
            </a:r>
          </a:p>
          <a:p>
            <a:pPr marL="302419" indent="-285750">
              <a:lnSpc>
                <a:spcPct val="90000"/>
              </a:lnSpc>
              <a:buClr>
                <a:schemeClr val="tx1"/>
              </a:buClr>
              <a:buFont typeface="Arial" panose="020B0604020202020204" pitchFamily="34" charset="0"/>
              <a:buChar char="•"/>
            </a:pPr>
            <a:r>
              <a:rPr lang="nl-NL" sz="1400" dirty="0"/>
              <a:t>Productveiligheidswaarborg</a:t>
            </a:r>
          </a:p>
          <a:p>
            <a:pPr marL="302419" indent="-285750">
              <a:lnSpc>
                <a:spcPct val="90000"/>
              </a:lnSpc>
              <a:buClr>
                <a:schemeClr val="tx1"/>
              </a:buClr>
              <a:buFont typeface="Arial" panose="020B0604020202020204" pitchFamily="34" charset="0"/>
              <a:buChar char="•"/>
            </a:pPr>
            <a:r>
              <a:rPr lang="nl-NL" sz="1400" dirty="0"/>
              <a:t>Niet giftig</a:t>
            </a:r>
          </a:p>
          <a:p>
            <a:pPr marL="302419" indent="-285750">
              <a:lnSpc>
                <a:spcPct val="90000"/>
              </a:lnSpc>
              <a:buClr>
                <a:schemeClr val="tx1"/>
              </a:buClr>
              <a:buFont typeface="Arial" panose="020B0604020202020204" pitchFamily="34" charset="0"/>
              <a:buChar char="•"/>
            </a:pPr>
            <a:r>
              <a:rPr lang="nl-NL" sz="1400" dirty="0"/>
              <a:t>Veilig voor mens en milieu</a:t>
            </a:r>
          </a:p>
          <a:p>
            <a:r>
              <a:rPr lang="en-US" dirty="0"/>
              <a:t/>
            </a:r>
            <a:br>
              <a:rPr lang="en-US" dirty="0"/>
            </a:br>
            <a:endParaRPr lang="nl-NL" dirty="0"/>
          </a:p>
        </p:txBody>
      </p:sp>
      <p:sp>
        <p:nvSpPr>
          <p:cNvPr id="6" name="Content Placeholder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nl-NL" dirty="0">
                <a:solidFill>
                  <a:schemeClr val="bg2"/>
                </a:solidFill>
              </a:rPr>
              <a:t>Naamloze/goedkope toners</a:t>
            </a:r>
          </a:p>
          <a:p>
            <a:pPr marL="302419" indent="-285750">
              <a:lnSpc>
                <a:spcPct val="150000"/>
              </a:lnSpc>
              <a:buClr>
                <a:schemeClr val="tx1"/>
              </a:buClr>
              <a:buFont typeface="Arial" panose="020B0604020202020204" pitchFamily="34" charset="0"/>
              <a:buChar char="•"/>
            </a:pPr>
            <a:r>
              <a:rPr lang="nl-NL" sz="1400" dirty="0"/>
              <a:t>Lagere prijs</a:t>
            </a:r>
          </a:p>
          <a:p>
            <a:pPr marL="302419" indent="-285750">
              <a:lnSpc>
                <a:spcPct val="90000"/>
              </a:lnSpc>
              <a:buClr>
                <a:schemeClr val="tx1"/>
              </a:buClr>
              <a:buFont typeface="Arial" panose="020B0604020202020204" pitchFamily="34" charset="0"/>
              <a:buChar char="•"/>
            </a:pPr>
            <a:r>
              <a:rPr lang="nl-NL" sz="1400" dirty="0"/>
              <a:t>Onbetrouwbare kwaliteit</a:t>
            </a:r>
          </a:p>
          <a:p>
            <a:pPr marL="302419" indent="-285750">
              <a:lnSpc>
                <a:spcPct val="90000"/>
              </a:lnSpc>
              <a:buClr>
                <a:schemeClr val="tx1"/>
              </a:buClr>
              <a:buFont typeface="Arial" panose="020B0604020202020204" pitchFamily="34" charset="0"/>
              <a:buChar char="•"/>
            </a:pPr>
            <a:r>
              <a:rPr lang="nl-NL" sz="1400" dirty="0"/>
              <a:t>Kans op beschadiging van printers</a:t>
            </a:r>
          </a:p>
          <a:p>
            <a:pPr marL="302419" indent="-285750">
              <a:lnSpc>
                <a:spcPct val="90000"/>
              </a:lnSpc>
              <a:buClr>
                <a:schemeClr val="tx1"/>
              </a:buClr>
              <a:buFont typeface="Arial" panose="020B0604020202020204" pitchFamily="34" charset="0"/>
              <a:buChar char="•"/>
            </a:pPr>
            <a:r>
              <a:rPr lang="nl-NL" sz="1400" dirty="0"/>
              <a:t>Twijfelachtige veiligheidsnormen</a:t>
            </a:r>
          </a:p>
          <a:p>
            <a:pPr marL="302419" indent="-285750">
              <a:lnSpc>
                <a:spcPct val="90000"/>
              </a:lnSpc>
              <a:buClr>
                <a:schemeClr val="tx1"/>
              </a:buClr>
              <a:buFont typeface="Arial" panose="020B0604020202020204" pitchFamily="34" charset="0"/>
              <a:buChar char="•"/>
            </a:pPr>
            <a:r>
              <a:rPr lang="nl-NL" sz="1400" dirty="0"/>
              <a:t>Kan leiden tot onverwachte kosten</a:t>
            </a:r>
          </a:p>
          <a:p>
            <a:r>
              <a:rPr lang="en-US" dirty="0"/>
              <a:t/>
            </a:r>
            <a:br>
              <a:rPr lang="en-US" dirty="0"/>
            </a:br>
            <a:endParaRPr lang="nl-NL" dirty="0"/>
          </a:p>
          <a:p>
            <a:endParaRPr lang="nl-NL" dirty="0"/>
          </a:p>
        </p:txBody>
      </p:sp>
      <p:sp>
        <p:nvSpPr>
          <p:cNvPr id="7" name="Footer Placeholder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22A16E4-8409-4B17-A7B0-A9ABD5717616}"/>
              </a:ext>
            </a:extLst>
          </p:cNvPr>
          <p:cNvSpPr>
            <a:spLocks noGrp="1"/>
          </p:cNvSpPr>
          <p:nvPr>
            <p:ph type="ftr" sz="quarter" idx="12"/>
          </p:nvPr>
        </p:nvSpPr>
        <p:spPr/>
        <p:txBody>
          <a:bodyPr/>
          <a:lstStyle/>
          <a:p>
            <a:r>
              <a:rPr lang="nl-NL" smtClean="0"/>
              <a:t>Xerox - alleen voor intern gebruik</a:t>
            </a:r>
            <a:endParaRPr lang="nl-NL" dirty="0"/>
          </a:p>
        </p:txBody>
      </p:sp>
      <p:pic>
        <p:nvPicPr>
          <p:cNvPr id="10" name="Pictur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Een close-up van een stukje papier&#10;&#10;Automatisch gegenereerde beschrijving">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nl-NL"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nl-NL"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F00991-BB27-CD45-876D-200B5A099738}"/>
              </a:ext>
            </a:extLst>
          </p:cNvPr>
          <p:cNvSpPr>
            <a:spLocks noGrp="1"/>
          </p:cNvSpPr>
          <p:nvPr>
            <p:ph type="ftr" sz="quarter" idx="12"/>
          </p:nvPr>
        </p:nvSpPr>
        <p:spPr/>
        <p:txBody>
          <a:bodyPr/>
          <a:lstStyle/>
          <a:p>
            <a:r>
              <a:rPr lang="nl-NL" smtClean="0"/>
              <a:t>Xerox - alleen voor intern gebruik</a:t>
            </a:r>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B11EDBA-FA5D-FC49-B4E0-1EA0206BF4C1}"/>
              </a:ext>
            </a:extLst>
          </p:cNvPr>
          <p:cNvSpPr>
            <a:spLocks noGrp="1"/>
          </p:cNvSpPr>
          <p:nvPr>
            <p:ph type="body" sz="quarter" idx="13"/>
          </p:nvPr>
        </p:nvSpPr>
        <p:spPr>
          <a:xfrm>
            <a:off x="690026" y="627534"/>
            <a:ext cx="2822793" cy="3734151"/>
          </a:xfrm>
        </p:spPr>
        <p:txBody>
          <a:bodyPr/>
          <a:lstStyle/>
          <a:p>
            <a:r>
              <a:rPr lang="nl-NL" sz="1800" dirty="0"/>
              <a:t>Xerox</a:t>
            </a:r>
            <a:r>
              <a:rPr lang="nl-NL" sz="1800" baseline="30000" dirty="0"/>
              <a:t>®</a:t>
            </a:r>
            <a:r>
              <a:rPr lang="nl-NL" sz="1800" dirty="0"/>
              <a:t> Everyday™ </a:t>
            </a:r>
            <a:r>
              <a:rPr lang="nl-NL" sz="1800" dirty="0" smtClean="0"/>
              <a:t/>
            </a:r>
            <a:br>
              <a:rPr lang="nl-NL" sz="1800" dirty="0" smtClean="0"/>
            </a:br>
            <a:r>
              <a:rPr lang="nl-NL" sz="1800" dirty="0" smtClean="0"/>
              <a:t>Toner </a:t>
            </a:r>
            <a:r>
              <a:rPr lang="nl-NL" sz="1800" dirty="0"/>
              <a:t>is anders. </a:t>
            </a:r>
            <a:r>
              <a:rPr dirty="0"/>
              <a:t/>
            </a:r>
            <a:br>
              <a:rPr dirty="0"/>
            </a:br>
            <a:r>
              <a:rPr lang="nl-NL" sz="1800" dirty="0"/>
              <a:t>U hoeft niet te kiezen tussen prestaties en prijs.</a:t>
            </a:r>
          </a:p>
          <a:p>
            <a:r>
              <a:rPr lang="nl-NL" sz="1500" dirty="0">
                <a:solidFill>
                  <a:schemeClr val="bg2"/>
                </a:solidFill>
              </a:rPr>
              <a:t>Xerox</a:t>
            </a:r>
            <a:r>
              <a:rPr lang="nl-NL" sz="1500" baseline="30000" dirty="0">
                <a:solidFill>
                  <a:schemeClr val="bg2"/>
                </a:solidFill>
              </a:rPr>
              <a:t>®</a:t>
            </a:r>
            <a:r>
              <a:rPr lang="nl-NL" sz="1500" dirty="0">
                <a:solidFill>
                  <a:schemeClr val="bg2"/>
                </a:solidFill>
              </a:rPr>
              <a:t> Everyday™ </a:t>
            </a:r>
            <a:r>
              <a:rPr lang="nl-NL" sz="1500" dirty="0" smtClean="0">
                <a:solidFill>
                  <a:schemeClr val="bg2"/>
                </a:solidFill>
              </a:rPr>
              <a:t>Toner </a:t>
            </a:r>
            <a:r>
              <a:rPr dirty="0"/>
              <a:t/>
            </a:r>
            <a:br>
              <a:rPr dirty="0"/>
            </a:br>
            <a:r>
              <a:rPr lang="nl-NL" sz="1500" dirty="0">
                <a:solidFill>
                  <a:schemeClr val="bg2"/>
                </a:solidFill>
              </a:rPr>
              <a:t>is anders.</a:t>
            </a:r>
          </a:p>
          <a:p>
            <a:pPr marL="285750" lvl="2" indent="-285750">
              <a:buFont typeface="Arial" panose="020B0604020202020204" pitchFamily="34" charset="0"/>
              <a:buChar char="•"/>
            </a:pPr>
            <a:r>
              <a:rPr lang="nl-NL" sz="1200" dirty="0"/>
              <a:t>Geen hoge prijzen</a:t>
            </a:r>
          </a:p>
          <a:p>
            <a:pPr marL="285750" lvl="2" indent="-285750">
              <a:buFont typeface="Arial" panose="020B0604020202020204" pitchFamily="34" charset="0"/>
              <a:buChar char="•"/>
            </a:pPr>
            <a:r>
              <a:rPr lang="nl-NL" sz="1200" dirty="0"/>
              <a:t>Geen verborgen kosten</a:t>
            </a:r>
          </a:p>
          <a:p>
            <a:pPr marL="285750" lvl="2" indent="-285750">
              <a:buFont typeface="Arial" panose="020B0604020202020204" pitchFamily="34" charset="0"/>
              <a:buChar char="•"/>
            </a:pPr>
            <a:r>
              <a:rPr lang="nl-NL" sz="1200" dirty="0"/>
              <a:t>Van een merk dat u kunt vertrouwen</a:t>
            </a:r>
          </a:p>
          <a:p>
            <a:pPr marL="285750" lvl="2" indent="-285750">
              <a:buFont typeface="Arial" panose="020B0604020202020204" pitchFamily="34" charset="0"/>
              <a:buChar char="•"/>
            </a:pPr>
            <a:r>
              <a:rPr lang="nl-NL" sz="1200" dirty="0"/>
              <a:t>Xerox</a:t>
            </a:r>
            <a:r>
              <a:rPr lang="nl-NL" sz="1200" baseline="30000" dirty="0"/>
              <a:t>®</a:t>
            </a:r>
            <a:r>
              <a:rPr lang="nl-NL" sz="1200" dirty="0"/>
              <a:t> bespaart u </a:t>
            </a:r>
            <a:r>
              <a:rPr lang="nl-NL" sz="1200" dirty="0" smtClean="0"/>
              <a:t>geld, omdat </a:t>
            </a:r>
            <a:br>
              <a:rPr lang="nl-NL" sz="1200" dirty="0" smtClean="0"/>
            </a:br>
            <a:r>
              <a:rPr lang="nl-NL" sz="1200" dirty="0" smtClean="0"/>
              <a:t>het </a:t>
            </a:r>
            <a:r>
              <a:rPr lang="nl-NL" sz="1200" dirty="0"/>
              <a:t>een one-stop shop is</a:t>
            </a:r>
          </a:p>
          <a:p>
            <a:pPr marL="285750" lvl="2" indent="-285750">
              <a:buFont typeface="Arial" panose="020B0604020202020204" pitchFamily="34" charset="0"/>
              <a:buChar char="•"/>
            </a:pPr>
            <a:r>
              <a:rPr lang="nl-NL" sz="1200" dirty="0"/>
              <a:t>Cartridges voor alle topmerken printers in alle grootten en modellen</a:t>
            </a:r>
          </a:p>
          <a:p>
            <a:endParaRPr lang="nl-NL" dirty="0"/>
          </a:p>
        </p:txBody>
      </p:sp>
      <p:sp>
        <p:nvSpPr>
          <p:cNvPr id="34" name="Content Placeholder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nl-NL" sz="1500" dirty="0">
                <a:solidFill>
                  <a:schemeClr val="tx1"/>
                </a:solidFill>
              </a:rPr>
              <a:t>Uitgebreide A4/</a:t>
            </a:r>
          </a:p>
          <a:p>
            <a:pPr algn="ctr">
              <a:spcBef>
                <a:spcPts val="0"/>
              </a:spcBef>
            </a:pPr>
            <a:r>
              <a:rPr lang="nl-NL" sz="1500" dirty="0">
                <a:solidFill>
                  <a:schemeClr val="tx1"/>
                </a:solidFill>
              </a:rPr>
              <a:t>A3-ondersteuning </a:t>
            </a:r>
          </a:p>
          <a:p>
            <a:pPr algn="ctr"/>
            <a:endParaRPr lang="nl-NL" sz="1500" dirty="0">
              <a:solidFill>
                <a:schemeClr val="tx1"/>
              </a:solidFill>
            </a:endParaRPr>
          </a:p>
        </p:txBody>
      </p:sp>
      <p:sp>
        <p:nvSpPr>
          <p:cNvPr id="19" name="Content Placeholde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FF7B658-8648-48CE-93A5-A18C743B85C5}"/>
              </a:ext>
            </a:extLst>
          </p:cNvPr>
          <p:cNvSpPr txBox="1">
            <a:spLocks/>
          </p:cNvSpPr>
          <p:nvPr/>
        </p:nvSpPr>
        <p:spPr>
          <a:xfrm>
            <a:off x="4108818"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nl-NL" sz="1500" dirty="0"/>
              <a:t>A4: Letter/Legal</a:t>
            </a:r>
          </a:p>
          <a:p>
            <a:pPr marL="0" indent="0">
              <a:buNone/>
            </a:pPr>
            <a:endParaRPr lang="nl-NL" sz="1500" dirty="0"/>
          </a:p>
        </p:txBody>
      </p:sp>
      <p:sp>
        <p:nvSpPr>
          <p:cNvPr id="20" name="Content Placeholder 1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A4FFA99-0873-4054-A871-2972CDCD03FB}"/>
              </a:ext>
            </a:extLst>
          </p:cNvPr>
          <p:cNvSpPr txBox="1">
            <a:spLocks/>
          </p:cNvSpPr>
          <p:nvPr/>
        </p:nvSpPr>
        <p:spPr>
          <a:xfrm>
            <a:off x="4298950"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nl-NL" sz="1500" dirty="0"/>
              <a:t>A3: Tabloid</a:t>
            </a:r>
          </a:p>
        </p:txBody>
      </p:sp>
      <p:pic>
        <p:nvPicPr>
          <p:cNvPr id="21" name="Picture 2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80419" y="953449"/>
            <a:ext cx="858593" cy="259518"/>
          </a:xfrm>
          <a:prstGeom prst="rect">
            <a:avLst/>
          </a:prstGeom>
        </p:spPr>
      </p:pic>
      <p:pic>
        <p:nvPicPr>
          <p:cNvPr id="22" name="Picture 2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31252" y="1447862"/>
            <a:ext cx="324078" cy="324078"/>
          </a:xfrm>
          <a:prstGeom prst="rect">
            <a:avLst/>
          </a:prstGeom>
        </p:spPr>
      </p:pic>
      <p:pic>
        <p:nvPicPr>
          <p:cNvPr id="23" name="Picture 2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07714" y="913524"/>
            <a:ext cx="858414" cy="299443"/>
          </a:xfrm>
          <a:prstGeom prst="rect">
            <a:avLst/>
          </a:prstGeom>
          <a:solidFill>
            <a:schemeClr val="bg1"/>
          </a:solidFill>
        </p:spPr>
      </p:pic>
      <p:pic>
        <p:nvPicPr>
          <p:cNvPr id="24" name="Picture 2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A28F2F8-24E8-1246-9F48-D17F3CCAB089}"/>
              </a:ext>
            </a:extLst>
          </p:cNvPr>
          <p:cNvSpPr>
            <a:spLocks noGrp="1"/>
          </p:cNvSpPr>
          <p:nvPr>
            <p:ph type="body" sz="quarter" idx="13"/>
          </p:nvPr>
        </p:nvSpPr>
        <p:spPr>
          <a:xfrm>
            <a:off x="637961" y="627535"/>
            <a:ext cx="3055218" cy="3876212"/>
          </a:xfrm>
        </p:spPr>
        <p:txBody>
          <a:bodyPr/>
          <a:lstStyle/>
          <a:p>
            <a:pPr lvl="1"/>
            <a:r>
              <a:rPr lang="nl-NL" sz="2300" dirty="0"/>
              <a:t>Levenslange garantie</a:t>
            </a:r>
          </a:p>
          <a:p>
            <a:pPr lvl="1"/>
            <a:endParaRPr lang="nl-NL" sz="2500" i="1" dirty="0"/>
          </a:p>
          <a:p>
            <a:pPr marL="285750" lvl="1" indent="-285750">
              <a:buFont typeface="Arial" panose="020B0604020202020204" pitchFamily="34" charset="0"/>
              <a:buChar char="•"/>
            </a:pPr>
            <a:r>
              <a:rPr lang="nl-NL" sz="1500" dirty="0"/>
              <a:t>Kwaliteit en tevredenheid gegarandeerd</a:t>
            </a:r>
            <a:r>
              <a:rPr dirty="0"/>
              <a:t/>
            </a:r>
            <a:br>
              <a:rPr dirty="0"/>
            </a:br>
            <a:endParaRPr lang="nl-NL" sz="1500" dirty="0"/>
          </a:p>
          <a:p>
            <a:pPr marL="285750" lvl="1" indent="-285750">
              <a:buFont typeface="Arial" panose="020B0604020202020204" pitchFamily="34" charset="0"/>
              <a:buChar char="•"/>
            </a:pPr>
            <a:endParaRPr lang="nl-NL" sz="1500" dirty="0"/>
          </a:p>
          <a:p>
            <a:pPr marL="285750" lvl="1" indent="-285750">
              <a:buFont typeface="Arial" panose="020B0604020202020204" pitchFamily="34" charset="0"/>
              <a:buChar char="•"/>
            </a:pPr>
            <a:endParaRPr lang="nl-NL" sz="1500" dirty="0"/>
          </a:p>
          <a:p>
            <a:pPr marL="285750" lvl="1" indent="-285750">
              <a:buFont typeface="Arial" panose="020B0604020202020204" pitchFamily="34" charset="0"/>
              <a:buChar char="•"/>
            </a:pPr>
            <a:r>
              <a:rPr lang="nl-NL" sz="1500" dirty="0"/>
              <a:t>Handige, probleemloze inruil</a:t>
            </a:r>
            <a:r>
              <a:rPr dirty="0"/>
              <a:t/>
            </a:r>
            <a:br>
              <a:rPr dirty="0"/>
            </a:br>
            <a:endParaRPr lang="nl-NL" sz="1500" dirty="0"/>
          </a:p>
          <a:p>
            <a:pPr marL="285750" lvl="1" indent="-285750">
              <a:buFont typeface="Arial" panose="020B0604020202020204" pitchFamily="34" charset="0"/>
              <a:buChar char="•"/>
            </a:pPr>
            <a:r>
              <a:rPr lang="nl-NL" sz="1500" dirty="0"/>
              <a:t>Xerox</a:t>
            </a:r>
            <a:r>
              <a:rPr lang="nl-NL" sz="1500" baseline="30000" dirty="0"/>
              <a:t>®</a:t>
            </a:r>
            <a:r>
              <a:rPr lang="nl-NL" sz="1500" dirty="0"/>
              <a:t> Everyday™ Toner </a:t>
            </a:r>
            <a:r>
              <a:rPr dirty="0"/>
              <a:t/>
            </a:r>
            <a:br>
              <a:rPr dirty="0"/>
            </a:br>
            <a:r>
              <a:rPr lang="nl-NL" sz="1500" dirty="0"/>
              <a:t>maakt geen inbreuk </a:t>
            </a:r>
            <a:r>
              <a:rPr lang="nl-NL" sz="1500" dirty="0" smtClean="0"/>
              <a:t/>
            </a:r>
            <a:br>
              <a:rPr lang="nl-NL" sz="1500" dirty="0" smtClean="0"/>
            </a:br>
            <a:r>
              <a:rPr lang="nl-NL" sz="1500" dirty="0" smtClean="0"/>
              <a:t>op </a:t>
            </a:r>
            <a:r>
              <a:rPr lang="nl-NL" sz="1500" dirty="0"/>
              <a:t>printergaranties</a:t>
            </a:r>
          </a:p>
        </p:txBody>
      </p:sp>
      <p:sp>
        <p:nvSpPr>
          <p:cNvPr id="3" name="Slide Number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nl-NL" dirty="0"/>
          </a:p>
        </p:txBody>
      </p:sp>
      <p:sp>
        <p:nvSpPr>
          <p:cNvPr id="4" name="Date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D179180-8709-DF47-971B-9EBD1E8D5E83}"/>
              </a:ext>
            </a:extLst>
          </p:cNvPr>
          <p:cNvSpPr>
            <a:spLocks noGrp="1"/>
          </p:cNvSpPr>
          <p:nvPr>
            <p:ph type="dt" sz="half" idx="11"/>
          </p:nvPr>
        </p:nvSpPr>
        <p:spPr/>
        <p:txBody>
          <a:bodyPr/>
          <a:lstStyle/>
          <a:p>
            <a:fld id="{C93B4B50-62DD-7C42-8C2E-902DA288C047}" type="datetime3">
              <a:rPr lang="en-US"/>
              <a:t>15 June 2020</a:t>
            </a:fld>
            <a:endParaRPr lang="nl-NL" dirty="0"/>
          </a:p>
        </p:txBody>
      </p:sp>
      <p:sp>
        <p:nvSpPr>
          <p:cNvPr id="5" name="Footer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3B197B0-48F7-9E4C-A555-7E358D4584AA}"/>
              </a:ext>
            </a:extLst>
          </p:cNvPr>
          <p:cNvSpPr>
            <a:spLocks noGrp="1"/>
          </p:cNvSpPr>
          <p:nvPr>
            <p:ph type="ftr" sz="quarter" idx="12"/>
          </p:nvPr>
        </p:nvSpPr>
        <p:spPr/>
        <p:txBody>
          <a:bodyPr/>
          <a:lstStyle/>
          <a:p>
            <a:r>
              <a:rPr lang="nl-NL" smtClean="0"/>
              <a:t>Xerox - alleen voor intern gebruik</a:t>
            </a:r>
            <a:endParaRPr lang="nl-NL" dirty="0"/>
          </a:p>
        </p:txBody>
      </p:sp>
      <p:pic>
        <p:nvPicPr>
          <p:cNvPr id="8" name="Picture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nl-NL"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FE902C1-048F-4943-A668-6D44E7CF6A45}"/>
              </a:ext>
            </a:extLst>
          </p:cNvPr>
          <p:cNvSpPr>
            <a:spLocks noGrp="1"/>
          </p:cNvSpPr>
          <p:nvPr>
            <p:ph type="dt" sz="half" idx="11"/>
          </p:nvPr>
        </p:nvSpPr>
        <p:spPr/>
        <p:txBody>
          <a:bodyPr/>
          <a:lstStyle/>
          <a:p>
            <a:fld id="{4DEBDA1F-2EDA-A747-9861-99BC8C748FD0}" type="datetime3">
              <a:rPr lang="en-US"/>
              <a:t>15 June 2020</a:t>
            </a:fld>
            <a:endParaRPr lang="nl-NL"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994DA30-854F-984F-9E04-4AE8AF8C2575}"/>
              </a:ext>
            </a:extLst>
          </p:cNvPr>
          <p:cNvSpPr>
            <a:spLocks noGrp="1"/>
          </p:cNvSpPr>
          <p:nvPr>
            <p:ph type="ftr" sz="quarter" idx="12"/>
          </p:nvPr>
        </p:nvSpPr>
        <p:spPr/>
        <p:txBody>
          <a:bodyPr/>
          <a:lstStyle/>
          <a:p>
            <a:r>
              <a:rPr lang="nl-NL" smtClean="0"/>
              <a:t>Xerox - alleen voor intern gebruik</a:t>
            </a:r>
            <a:endParaRPr lang="nl-NL" dirty="0"/>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A579A40-60AB-624C-8A96-C91AC31947F9}"/>
              </a:ext>
            </a:extLst>
          </p:cNvPr>
          <p:cNvSpPr>
            <a:spLocks noGrp="1"/>
          </p:cNvSpPr>
          <p:nvPr>
            <p:ph type="body" sz="quarter" idx="13"/>
          </p:nvPr>
        </p:nvSpPr>
        <p:spPr>
          <a:xfrm>
            <a:off x="5422038" y="415838"/>
            <a:ext cx="3554321" cy="3384376"/>
          </a:xfrm>
        </p:spPr>
        <p:txBody>
          <a:bodyPr/>
          <a:lstStyle/>
          <a:p>
            <a:r>
              <a:rPr lang="nl-NL" sz="2400" dirty="0"/>
              <a:t>Goed voor onze klanten, </a:t>
            </a:r>
            <a:r>
              <a:rPr dirty="0"/>
              <a:t/>
            </a:r>
            <a:br>
              <a:rPr dirty="0"/>
            </a:br>
            <a:r>
              <a:rPr lang="nl-NL" sz="2400" dirty="0"/>
              <a:t>en onze planeet.</a:t>
            </a:r>
          </a:p>
          <a:p>
            <a:r>
              <a:rPr lang="nl-NL" sz="1400" spc="-20" dirty="0"/>
              <a:t>Xerox Milieu, gezondheid en veiligheid </a:t>
            </a:r>
            <a:r>
              <a:rPr spc="-20" dirty="0"/>
              <a:t/>
            </a:r>
            <a:br>
              <a:rPr spc="-20" dirty="0"/>
            </a:br>
            <a:r>
              <a:rPr lang="nl-NL" sz="1400" spc="-20" dirty="0"/>
              <a:t>stelt zichzelf hogere normen voor kwaliteit, veiligheid en duurzaamheid dan de wettelijk voorgeschreven limieten. U zult merken </a:t>
            </a:r>
            <a:r>
              <a:rPr lang="nl-NL" sz="1400" spc="-20" dirty="0" smtClean="0"/>
              <a:t/>
            </a:r>
            <a:br>
              <a:rPr lang="nl-NL" sz="1400" spc="-20" dirty="0" smtClean="0"/>
            </a:br>
            <a:r>
              <a:rPr lang="nl-NL" sz="1400" spc="-20" dirty="0" smtClean="0"/>
              <a:t>dat </a:t>
            </a:r>
            <a:r>
              <a:rPr lang="nl-NL" sz="1400" spc="-20" dirty="0"/>
              <a:t>wij boven de rest uittorenen.</a:t>
            </a:r>
          </a:p>
          <a:p>
            <a:pPr marL="285750" indent="-285750">
              <a:buClr>
                <a:schemeClr val="tx1"/>
              </a:buClr>
              <a:buFont typeface="Arial" panose="020B0604020202020204" pitchFamily="34" charset="0"/>
              <a:buChar char="•"/>
            </a:pPr>
            <a:r>
              <a:rPr lang="nl-NL" sz="1200" dirty="0"/>
              <a:t>Gifvrije toner en plastic</a:t>
            </a:r>
          </a:p>
          <a:p>
            <a:pPr marL="285750" indent="-285750">
              <a:buClr>
                <a:schemeClr val="tx1"/>
              </a:buClr>
              <a:buFont typeface="Arial" panose="020B0604020202020204" pitchFamily="34" charset="0"/>
              <a:buChar char="•"/>
            </a:pPr>
            <a:r>
              <a:rPr lang="nl-NL" sz="1200" dirty="0"/>
              <a:t>Volledige openbaarmaking van alle onderdelen in cartridges is te vinden op Xerox.com</a:t>
            </a:r>
          </a:p>
          <a:p>
            <a:pPr marL="285750" indent="-285750">
              <a:buClr>
                <a:schemeClr val="tx1"/>
              </a:buClr>
              <a:buFont typeface="Arial" panose="020B0604020202020204" pitchFamily="34" charset="0"/>
              <a:buChar char="•"/>
            </a:pPr>
            <a:endParaRPr lang="nl-NL" sz="1200" dirty="0"/>
          </a:p>
          <a:p>
            <a:endParaRPr lang="nl-NL" sz="2400" dirty="0"/>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E85DD5A-5B93-1042-8FA4-15D9357B42CD}"/>
              </a:ext>
            </a:extLst>
          </p:cNvPr>
          <p:cNvSpPr>
            <a:spLocks noGrp="1"/>
          </p:cNvSpPr>
          <p:nvPr>
            <p:ph type="title"/>
          </p:nvPr>
        </p:nvSpPr>
        <p:spPr>
          <a:solidFill>
            <a:schemeClr val="tx1"/>
          </a:solidFill>
        </p:spPr>
        <p:txBody>
          <a:bodyPr/>
          <a:lstStyle/>
          <a:p>
            <a:pPr marL="517525" indent="-517525"/>
            <a:r>
              <a:rPr lang="nl-NL" dirty="0" smtClean="0"/>
              <a:t>Xerox</a:t>
            </a:r>
            <a:r>
              <a:rPr lang="nl-NL" baseline="30000" dirty="0"/>
              <a:t>®</a:t>
            </a:r>
            <a:r>
              <a:rPr lang="nl-NL" dirty="0" smtClean="0"/>
              <a:t> Everyday</a:t>
            </a:r>
            <a:r>
              <a:rPr lang="nl-NL" baseline="30000" dirty="0"/>
              <a:t>™</a:t>
            </a:r>
            <a:r>
              <a:rPr lang="nl-NL" dirty="0" smtClean="0"/>
              <a:t> Toner</a:t>
            </a:r>
            <a:r>
              <a:rPr dirty="0"/>
              <a:t/>
            </a:r>
            <a:br>
              <a:rPr dirty="0"/>
            </a:br>
            <a:r>
              <a:rPr sz="2000" dirty="0" smtClean="0"/>
              <a:t/>
            </a:r>
            <a:br>
              <a:rPr sz="2000" dirty="0" smtClean="0"/>
            </a:br>
            <a:r>
              <a:rPr sz="1900" dirty="0"/>
              <a:t/>
            </a:r>
            <a:br>
              <a:rPr sz="1900" dirty="0"/>
            </a:br>
            <a:r>
              <a:rPr lang="nl-NL" sz="1300" dirty="0" smtClean="0"/>
              <a:t>Bezoek </a:t>
            </a:r>
            <a:r>
              <a:rPr lang="nl-NL" sz="1300" dirty="0"/>
              <a:t>Xerox.com/EverydayToner voor meer </a:t>
            </a:r>
            <a:r>
              <a:rPr lang="nl-NL" sz="1300" dirty="0" smtClean="0"/>
              <a:t>informatie en </a:t>
            </a:r>
            <a:r>
              <a:rPr lang="nl-NL" sz="1300" dirty="0"/>
              <a:t>begin het bestelproces vandaag </a:t>
            </a:r>
            <a:r>
              <a:rPr lang="nl-NL" sz="1300" dirty="0" smtClean="0"/>
              <a:t>nog</a:t>
            </a:r>
            <a:endParaRPr lang="nl-NL" sz="1300" dirty="0"/>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2896</TotalTime>
  <Words>591</Words>
  <Application>Microsoft Office PowerPoint</Application>
  <PresentationFormat>On-screen Show (16:9)</PresentationFormat>
  <Paragraphs>80</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Xerox® Everyday™ Toner   Bezoek Xerox.com/EverydayToner voor meer informatie en begin het bestelproces vandaag nog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 Toner</dc:title>
  <dc:creator>Danielle Smith</dc:creator>
  <cp:lastModifiedBy>cyrus</cp:lastModifiedBy>
  <cp:revision>58</cp:revision>
  <cp:lastPrinted>2016-12-06T20:47:15Z</cp:lastPrinted>
  <dcterms:created xsi:type="dcterms:W3CDTF">2020-05-03T19:49:02Z</dcterms:created>
  <dcterms:modified xsi:type="dcterms:W3CDTF">2020-06-15T10:09:50Z</dcterms:modified>
</cp:coreProperties>
</file>